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4"/>
  </p:notesMasterIdLst>
  <p:sldIdLst>
    <p:sldId id="256" r:id="rId2"/>
    <p:sldId id="258" r:id="rId3"/>
    <p:sldId id="265" r:id="rId4"/>
    <p:sldId id="266" r:id="rId5"/>
    <p:sldId id="259" r:id="rId6"/>
    <p:sldId id="267" r:id="rId7"/>
    <p:sldId id="261" r:id="rId8"/>
    <p:sldId id="268" r:id="rId9"/>
    <p:sldId id="262" r:id="rId10"/>
    <p:sldId id="269" r:id="rId11"/>
    <p:sldId id="263" r:id="rId12"/>
    <p:sldId id="26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48C80-9F22-4A14-B21F-F01D1DC03812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2D4E4-1E95-4D2D-A3C2-2DD1AB0429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948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9321-1D61-4734-B2AC-3CEE0701A916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533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F7AA-63C4-474A-B925-B8E1E59BA453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27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E5439-A650-4ED0-ABA9-7C64FA70D5E2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821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F4D4-C345-4C88-87B4-353C41802532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E88-7D7E-4AB7-9074-F394F8D4380E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4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270E3-A936-40E0-A763-D246241A465B}" type="datetime1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1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1786-6A27-40BC-8807-60B2084D4BF1}" type="datetime1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4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C80E2-2F95-4EED-B5A7-2D0896A80275}" type="datetime1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8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50CD-6A5E-4B5C-AF02-B5729D291452}" type="datetime1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32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0CD-3FF8-45F8-9818-3DC0AA493CD7}" type="datetime1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1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FFDD-7B6F-4ADB-81DE-CDAB5FF8D6E1}" type="datetime1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1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76A42DD6-5430-46CE-8FDD-72844D78324E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664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FC321AD-2C92-446F-AF58-8CAA634BF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A855B9-EE27-4441-846C-35DF1C648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3" descr="Visão aérea de vale cartográfico">
            <a:extLst>
              <a:ext uri="{FF2B5EF4-FFF2-40B4-BE49-F238E27FC236}">
                <a16:creationId xmlns:a16="http://schemas.microsoft.com/office/drawing/2014/main" id="{19FD61B6-1C58-1F23-85CB-3B998FAF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7837FD2-22D9-8D86-5D45-98E36355D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142018" cy="285292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Segmentação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de área de inundações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8673C-09B4-0595-C20F-24372BC17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142018" cy="929296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rgbClr val="FFFFFF"/>
                </a:solidFill>
              </a:rPr>
              <a:t>Autor: lucas fiorani diniz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F5D4DB-368A-4B23-81E4-E0454BAD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3" y="322803"/>
            <a:ext cx="642729" cy="2930667"/>
          </a:xfrm>
          <a:prstGeom prst="rect">
            <a:avLst/>
          </a:prstGeom>
          <a:blipFill dpi="0" rotWithShape="1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72D7B9-36D5-4C1F-B7C9-36717C28F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UC-Rio - Identidade Corporativa">
            <a:extLst>
              <a:ext uri="{FF2B5EF4-FFF2-40B4-BE49-F238E27FC236}">
                <a16:creationId xmlns:a16="http://schemas.microsoft.com/office/drawing/2014/main" id="{3C6815DB-FFB3-D4B6-DAD6-B8914F82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309" y="4759857"/>
            <a:ext cx="1091016" cy="19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E0B159-D031-FDC6-4C9C-85BC2863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</a:t>
            </a:fld>
            <a:endParaRPr lang="en-US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0ECA3B1-6CCC-8BE1-6FE7-45602C99B1CC}"/>
              </a:ext>
            </a:extLst>
          </p:cNvPr>
          <p:cNvSpPr txBox="1">
            <a:spLocks/>
          </p:cNvSpPr>
          <p:nvPr/>
        </p:nvSpPr>
        <p:spPr>
          <a:xfrm>
            <a:off x="1600199" y="1323488"/>
            <a:ext cx="7142018" cy="929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600" b="1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FFFFFF"/>
                </a:solidFill>
              </a:rPr>
              <a:t>Prêmio mvp destaque</a:t>
            </a:r>
          </a:p>
        </p:txBody>
      </p:sp>
    </p:spTree>
    <p:extLst>
      <p:ext uri="{BB962C8B-B14F-4D97-AF65-F5344CB8AC3E}">
        <p14:creationId xmlns:p14="http://schemas.microsoft.com/office/powerpoint/2010/main" val="221875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3821A-4945-11E2-90B2-F34799CB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C96BB-D3E5-7273-35D4-2521838B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53787"/>
            <a:ext cx="10357666" cy="4780313"/>
          </a:xfrm>
        </p:spPr>
        <p:txBody>
          <a:bodyPr/>
          <a:lstStyle/>
          <a:p>
            <a:endParaRPr lang="pt-BR" dirty="0"/>
          </a:p>
          <a:p>
            <a:pPr marL="0" indent="0">
              <a:buNone/>
            </a:pPr>
            <a:r>
              <a:rPr lang="pt-BR" dirty="0"/>
              <a:t>Predições do modelo para o conjunto de teste: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B9C118-AA21-A008-E1FD-0C482D4D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4435C30-802B-748B-5D71-57E69B056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" b="76045"/>
          <a:stretch/>
        </p:blipFill>
        <p:spPr bwMode="auto">
          <a:xfrm>
            <a:off x="1553318" y="2792237"/>
            <a:ext cx="9085364" cy="289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3832277-29EF-2EE2-CB3A-165416162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6" b="50000"/>
          <a:stretch/>
        </p:blipFill>
        <p:spPr bwMode="auto">
          <a:xfrm>
            <a:off x="1553318" y="2792237"/>
            <a:ext cx="9085364" cy="29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3E64DFC-EF78-E6F2-A381-03F2EF2BB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25" b="25197"/>
          <a:stretch/>
        </p:blipFill>
        <p:spPr bwMode="auto">
          <a:xfrm>
            <a:off x="1553318" y="2792237"/>
            <a:ext cx="9148571" cy="291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F48A114-D48E-4548-39BB-DA46D5328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94"/>
          <a:stretch/>
        </p:blipFill>
        <p:spPr bwMode="auto">
          <a:xfrm>
            <a:off x="1584921" y="2825598"/>
            <a:ext cx="9085364" cy="28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AE40E8-D09D-3594-63F3-7FD0A1BB7B5B}"/>
              </a:ext>
            </a:extLst>
          </p:cNvPr>
          <p:cNvSpPr txBox="1"/>
          <p:nvPr/>
        </p:nvSpPr>
        <p:spPr>
          <a:xfrm>
            <a:off x="1838636" y="2716573"/>
            <a:ext cx="142932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Imagem original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1EB9B0-427E-9F02-1AFF-9228AAC85841}"/>
              </a:ext>
            </a:extLst>
          </p:cNvPr>
          <p:cNvSpPr txBox="1"/>
          <p:nvPr/>
        </p:nvSpPr>
        <p:spPr>
          <a:xfrm>
            <a:off x="4809334" y="2716573"/>
            <a:ext cx="204866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Máscara de segmentação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BCEBE4-9D5B-80DE-2976-26A7817D5A85}"/>
              </a:ext>
            </a:extLst>
          </p:cNvPr>
          <p:cNvSpPr txBox="1"/>
          <p:nvPr/>
        </p:nvSpPr>
        <p:spPr>
          <a:xfrm>
            <a:off x="7848911" y="2716573"/>
            <a:ext cx="169513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1307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3821A-4945-11E2-90B2-F34799CB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C96BB-D3E5-7273-35D4-2521838B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41913"/>
            <a:ext cx="10357666" cy="4792188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Como visto nos resultados, o modelo foi </a:t>
            </a:r>
            <a:r>
              <a:rPr lang="pt-BR" b="1" dirty="0"/>
              <a:t>capaz de atender os objetivos propostos</a:t>
            </a:r>
            <a:r>
              <a:rPr lang="pt-BR" dirty="0"/>
              <a:t>;</a:t>
            </a:r>
          </a:p>
          <a:p>
            <a:r>
              <a:rPr lang="pt-BR" dirty="0"/>
              <a:t>A utilização de técnicas de data </a:t>
            </a:r>
            <a:r>
              <a:rPr lang="pt-BR" dirty="0" err="1"/>
              <a:t>augmentation</a:t>
            </a:r>
            <a:r>
              <a:rPr lang="pt-BR" dirty="0"/>
              <a:t> foi essencial para lidar com um conjunto de imagens de tamanho limitado;</a:t>
            </a:r>
          </a:p>
          <a:p>
            <a:r>
              <a:rPr lang="pt-BR" dirty="0"/>
              <a:t>O ajuste de </a:t>
            </a:r>
            <a:r>
              <a:rPr lang="pt-BR" dirty="0" err="1"/>
              <a:t>hiperparâmetros</a:t>
            </a:r>
            <a:r>
              <a:rPr lang="pt-BR" dirty="0"/>
              <a:t> e técnicas como o Early </a:t>
            </a:r>
            <a:r>
              <a:rPr lang="pt-BR" dirty="0" err="1"/>
              <a:t>Stopping</a:t>
            </a:r>
            <a:r>
              <a:rPr lang="pt-BR" dirty="0"/>
              <a:t> ajudaram na convergência do modelo durante seu treinamento e no combate ao </a:t>
            </a:r>
            <a:r>
              <a:rPr lang="pt-BR" dirty="0" err="1"/>
              <a:t>overfitting</a:t>
            </a:r>
            <a:r>
              <a:rPr lang="pt-BR" dirty="0"/>
              <a:t>;</a:t>
            </a:r>
          </a:p>
          <a:p>
            <a:r>
              <a:rPr lang="pt-BR" dirty="0"/>
              <a:t>Os valores obtidos para as métricas de acurácia (0.91) e coeficiente de </a:t>
            </a:r>
            <a:r>
              <a:rPr lang="pt-BR" dirty="0" err="1"/>
              <a:t>Dice</a:t>
            </a:r>
            <a:r>
              <a:rPr lang="pt-BR" dirty="0"/>
              <a:t> (0.83) foram muito satisfatórias.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72A28D-6FB1-9A6E-2A77-A85ECB8D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3821A-4945-11E2-90B2-F34799CB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1985" y="1828800"/>
            <a:ext cx="7108031" cy="1935956"/>
          </a:xfrm>
        </p:spPr>
        <p:txBody>
          <a:bodyPr anchor="b">
            <a:normAutofit/>
          </a:bodyPr>
          <a:lstStyle/>
          <a:p>
            <a:pPr algn="ctr"/>
            <a:r>
              <a:rPr lang="pt-BR" dirty="0"/>
              <a:t>Obrigado!</a:t>
            </a:r>
            <a:endParaRPr lang="pt-BR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985" y="4240340"/>
            <a:ext cx="7108031" cy="988153"/>
          </a:xfrm>
        </p:spPr>
        <p:txBody>
          <a:bodyPr anchor="t"/>
          <a:lstStyle/>
          <a:p>
            <a:pPr algn="ctr"/>
            <a:r>
              <a:rPr lang="en-US" b="0" dirty="0"/>
              <a:t>DÚVIDAS? ESTOU À DISPOSIÇÃO:</a:t>
            </a:r>
          </a:p>
          <a:p>
            <a:pPr algn="ctr"/>
            <a:r>
              <a:rPr lang="en-US" dirty="0"/>
              <a:t> 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/lcfdiniz</a:t>
            </a:r>
          </a:p>
        </p:txBody>
      </p:sp>
      <p:pic>
        <p:nvPicPr>
          <p:cNvPr id="2050" name="Picture 2" descr="Linkedin Svg Png Icon Free Download (#432369) - OnlineWebFonts.COM">
            <a:extLst>
              <a:ext uri="{FF2B5EF4-FFF2-40B4-BE49-F238E27FC236}">
                <a16:creationId xmlns:a16="http://schemas.microsoft.com/office/drawing/2014/main" id="{4ACB7E07-7479-BA50-D54F-C266E516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241" y="4697546"/>
            <a:ext cx="353778" cy="35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BC2EA-E501-11D4-71A5-0223BAFF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2BF167B-EBC7-4E39-F54E-80C7029951C0}"/>
              </a:ext>
            </a:extLst>
          </p:cNvPr>
          <p:cNvSpPr/>
          <p:nvPr/>
        </p:nvSpPr>
        <p:spPr>
          <a:xfrm>
            <a:off x="700644" y="1803575"/>
            <a:ext cx="10216287" cy="1004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1A779B-6502-4C19-C23D-CEFE17D3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564583-EB65-840F-93E9-D7F381F09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53787"/>
            <a:ext cx="10357666" cy="4780313"/>
          </a:xfrm>
        </p:spPr>
        <p:txBody>
          <a:bodyPr/>
          <a:lstStyle/>
          <a:p>
            <a:endParaRPr lang="pt-BR" dirty="0"/>
          </a:p>
          <a:p>
            <a:pPr marL="0" indent="0">
              <a:buNone/>
            </a:pPr>
            <a:r>
              <a:rPr lang="pt-BR" dirty="0"/>
              <a:t>O noticiário nacional tem sido dominado por tristes histórias envolvendo enchentes e inundações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CD5C96-BA24-F6D0-3654-E2F89B6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</a:t>
            </a:fld>
            <a:endParaRPr lang="en-US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A1D8F3A-9F2B-7C1B-FCB0-117B3858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6" y="3130109"/>
            <a:ext cx="9051358" cy="6858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E30AAC2-C41F-6405-2710-DFDB057D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11" y="3463505"/>
            <a:ext cx="9051358" cy="9654782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A3FA937-A755-A191-0349-14648DD60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84" y="3875921"/>
            <a:ext cx="9051358" cy="6733327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76872DF-2334-00F1-6486-1CCDD7616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717" y="4687233"/>
            <a:ext cx="9051357" cy="754744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69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A779B-6502-4C19-C23D-CEFE17D3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564583-EB65-840F-93E9-D7F381F09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53787"/>
            <a:ext cx="5143038" cy="4780313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Diversos fatores contribuem para o aumento do risco de inundações:</a:t>
            </a:r>
          </a:p>
          <a:p>
            <a:pPr lvl="1"/>
            <a:r>
              <a:rPr lang="pt-BR" dirty="0"/>
              <a:t>Urbanização desordenada;</a:t>
            </a:r>
          </a:p>
          <a:p>
            <a:pPr lvl="1"/>
            <a:r>
              <a:rPr lang="pt-BR" dirty="0"/>
              <a:t>Mudanças no uso do solo;</a:t>
            </a:r>
          </a:p>
          <a:p>
            <a:pPr lvl="1"/>
            <a:r>
              <a:rPr lang="pt-BR" dirty="0"/>
              <a:t>Desmatamento;</a:t>
            </a:r>
          </a:p>
          <a:p>
            <a:pPr lvl="1"/>
            <a:r>
              <a:rPr lang="pt-BR" dirty="0"/>
              <a:t>Assoreamento dos rios;</a:t>
            </a:r>
          </a:p>
          <a:p>
            <a:pPr lvl="1"/>
            <a:r>
              <a:rPr lang="pt-BR" dirty="0"/>
              <a:t>Falta de infraestrutura adequada;</a:t>
            </a:r>
          </a:p>
          <a:p>
            <a:pPr lvl="1"/>
            <a:r>
              <a:rPr lang="pt-BR" dirty="0"/>
              <a:t>Fenômenos climáticos, como o </a:t>
            </a:r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El </a:t>
            </a:r>
            <a:r>
              <a:rPr lang="pt-BR" b="1" dirty="0" err="1">
                <a:solidFill>
                  <a:schemeClr val="accent5">
                    <a:lumMod val="75000"/>
                  </a:schemeClr>
                </a:solidFill>
              </a:rPr>
              <a:t>Niño</a:t>
            </a:r>
            <a:r>
              <a:rPr lang="pt-BR" dirty="0"/>
              <a:t>.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CD5C96-BA24-F6D0-3654-E2F89B6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DF9AD6-67E2-6AAF-3856-CF7E686D8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1" r="7860" b="57966"/>
          <a:stretch/>
        </p:blipFill>
        <p:spPr>
          <a:xfrm>
            <a:off x="6240302" y="1803575"/>
            <a:ext cx="4320453" cy="1713442"/>
          </a:xfrm>
          <a:prstGeom prst="rect">
            <a:avLst/>
          </a:prstGeom>
          <a:ln w="38100">
            <a:noFill/>
          </a:ln>
        </p:spPr>
      </p:pic>
      <p:pic>
        <p:nvPicPr>
          <p:cNvPr id="3074" name="Picture 2" descr="Rio Grande do Sul alagado">
            <a:extLst>
              <a:ext uri="{FF2B5EF4-FFF2-40B4-BE49-F238E27FC236}">
                <a16:creationId xmlns:a16="http://schemas.microsoft.com/office/drawing/2014/main" id="{FF912F94-5588-DC8F-43E3-78E18495A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6"/>
          <a:stretch/>
        </p:blipFill>
        <p:spPr bwMode="auto">
          <a:xfrm>
            <a:off x="6641184" y="3682171"/>
            <a:ext cx="3651843" cy="1692093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F83BCBC-A077-3938-32DC-42E7D94127F3}"/>
              </a:ext>
            </a:extLst>
          </p:cNvPr>
          <p:cNvSpPr txBox="1"/>
          <p:nvPr/>
        </p:nvSpPr>
        <p:spPr>
          <a:xfrm>
            <a:off x="6096000" y="5015831"/>
            <a:ext cx="234735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Chuvas no Rio Grande do Sul</a:t>
            </a:r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447353B0-8AD2-4CA5-1D25-69A42244BF1E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4658118" y="3310451"/>
            <a:ext cx="2232338" cy="932029"/>
          </a:xfrm>
          <a:prstGeom prst="bentConnector2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61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A779B-6502-4C19-C23D-CEFE17D3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PROPOSTA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564583-EB65-840F-93E9-D7F381F09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41913"/>
            <a:ext cx="5287338" cy="4792188"/>
          </a:xfrm>
        </p:spPr>
        <p:txBody>
          <a:bodyPr>
            <a:normAutofit lnSpcReduction="10000"/>
          </a:bodyPr>
          <a:lstStyle/>
          <a:p>
            <a:endParaRPr lang="pt-BR" dirty="0"/>
          </a:p>
          <a:p>
            <a:r>
              <a:rPr lang="pt-BR" dirty="0"/>
              <a:t>Desenvolver um modelo de </a:t>
            </a:r>
            <a:r>
              <a:rPr lang="pt-BR" b="1" dirty="0"/>
              <a:t>segmentação semântica </a:t>
            </a:r>
            <a:r>
              <a:rPr lang="pt-BR" dirty="0"/>
              <a:t>de imagens para detecção de áreas de inundação, permitindo:</a:t>
            </a:r>
          </a:p>
          <a:p>
            <a:pPr lvl="1"/>
            <a:r>
              <a:rPr lang="pt-BR" dirty="0"/>
              <a:t>Rápida identificação da extensão desses fenômenos;</a:t>
            </a:r>
          </a:p>
          <a:p>
            <a:pPr lvl="1"/>
            <a:r>
              <a:rPr lang="pt-BR" dirty="0"/>
              <a:t>Monitoramento em tempo real;</a:t>
            </a:r>
          </a:p>
          <a:p>
            <a:pPr lvl="1"/>
            <a:r>
              <a:rPr lang="pt-BR" dirty="0"/>
              <a:t>Geração de dados para um melhor planejamento urbano;</a:t>
            </a:r>
          </a:p>
          <a:p>
            <a:pPr lvl="1"/>
            <a:r>
              <a:rPr lang="pt-BR" dirty="0"/>
              <a:t>Aplicação econômica para usina hidrelétricas, na estimativa da área de reservatórios.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CD5C96-BA24-F6D0-3654-E2F89B6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null">
            <a:extLst>
              <a:ext uri="{FF2B5EF4-FFF2-40B4-BE49-F238E27FC236}">
                <a16:creationId xmlns:a16="http://schemas.microsoft.com/office/drawing/2014/main" id="{A8589A05-7F65-DF72-FF0B-58E812BCE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5028"/>
          <a:stretch/>
        </p:blipFill>
        <p:spPr bwMode="auto">
          <a:xfrm>
            <a:off x="6987115" y="1803575"/>
            <a:ext cx="2735161" cy="20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ll">
            <a:extLst>
              <a:ext uri="{FF2B5EF4-FFF2-40B4-BE49-F238E27FC236}">
                <a16:creationId xmlns:a16="http://schemas.microsoft.com/office/drawing/2014/main" id="{52EC9D49-5BD9-144E-E320-C6DFF9E55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5028"/>
          <a:stretch/>
        </p:blipFill>
        <p:spPr bwMode="auto">
          <a:xfrm>
            <a:off x="7770886" y="3831253"/>
            <a:ext cx="2735161" cy="20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25A5178-1739-6F84-9868-27D18355F5D3}"/>
              </a:ext>
            </a:extLst>
          </p:cNvPr>
          <p:cNvSpPr txBox="1"/>
          <p:nvPr/>
        </p:nvSpPr>
        <p:spPr>
          <a:xfrm>
            <a:off x="6987115" y="5502877"/>
            <a:ext cx="203813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Máscara de segmentação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7CC848-2AE9-8F39-4C00-B9058A37CC9B}"/>
              </a:ext>
            </a:extLst>
          </p:cNvPr>
          <p:cNvSpPr txBox="1"/>
          <p:nvPr/>
        </p:nvSpPr>
        <p:spPr>
          <a:xfrm>
            <a:off x="8467915" y="3477029"/>
            <a:ext cx="203813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Imagem original</a:t>
            </a:r>
          </a:p>
        </p:txBody>
      </p:sp>
    </p:spTree>
    <p:extLst>
      <p:ext uri="{BB962C8B-B14F-4D97-AF65-F5344CB8AC3E}">
        <p14:creationId xmlns:p14="http://schemas.microsoft.com/office/powerpoint/2010/main" val="370990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A0ABBE-0299-88CF-3485-09015E07F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2"/>
          <a:stretch/>
        </p:blipFill>
        <p:spPr bwMode="auto">
          <a:xfrm>
            <a:off x="1418650" y="2954171"/>
            <a:ext cx="9156738" cy="30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174708-2FA0-B6B5-04FE-2D8B9F140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9"/>
          <a:stretch/>
        </p:blipFill>
        <p:spPr bwMode="auto">
          <a:xfrm>
            <a:off x="1476375" y="2952772"/>
            <a:ext cx="9089488" cy="329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6C38D7-F637-5935-7DB1-EEF11D28C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9"/>
          <a:stretch/>
        </p:blipFill>
        <p:spPr bwMode="auto">
          <a:xfrm>
            <a:off x="1476375" y="2952623"/>
            <a:ext cx="9089488" cy="338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C3821A-4945-11E2-90B2-F34799CB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conjunto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C96BB-D3E5-7273-35D4-2521838B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53787"/>
            <a:ext cx="10357666" cy="4780313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Composto por 290 imagens em formato JPG e suas respectivas máscaras binárias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848A1E-FFA3-2CDC-FCD9-E30938B8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5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672155-CB4B-FAC1-DEDB-BEF1104B7F30}"/>
              </a:ext>
            </a:extLst>
          </p:cNvPr>
          <p:cNvSpPr txBox="1"/>
          <p:nvPr/>
        </p:nvSpPr>
        <p:spPr>
          <a:xfrm>
            <a:off x="1552000" y="2821467"/>
            <a:ext cx="142932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Imagem original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6C33D5-0DF9-0E09-E2ED-27868482B566}"/>
              </a:ext>
            </a:extLst>
          </p:cNvPr>
          <p:cNvSpPr txBox="1"/>
          <p:nvPr/>
        </p:nvSpPr>
        <p:spPr>
          <a:xfrm>
            <a:off x="6096000" y="2823534"/>
            <a:ext cx="205740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Máscara de segmentação</a:t>
            </a:r>
          </a:p>
        </p:txBody>
      </p:sp>
    </p:spTree>
    <p:extLst>
      <p:ext uri="{BB962C8B-B14F-4D97-AF65-F5344CB8AC3E}">
        <p14:creationId xmlns:p14="http://schemas.microsoft.com/office/powerpoint/2010/main" val="351341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3821A-4945-11E2-90B2-F34799CB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preparação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C96BB-D3E5-7273-35D4-2521838B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30037"/>
            <a:ext cx="10357666" cy="4804064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Devido ao baixo número de amostras disponíveis, foram aplicadas técnicas de </a:t>
            </a:r>
            <a:r>
              <a:rPr lang="pt-BR" b="1" dirty="0"/>
              <a:t>data </a:t>
            </a:r>
            <a:r>
              <a:rPr lang="pt-BR" b="1" dirty="0" err="1"/>
              <a:t>augmentation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848A1E-FFA3-2CDC-FCD9-E30938B8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ECFB38-0F21-1BDE-1019-453338EF7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" b="67006"/>
          <a:stretch/>
        </p:blipFill>
        <p:spPr bwMode="auto">
          <a:xfrm>
            <a:off x="2612224" y="2979230"/>
            <a:ext cx="6750540" cy="310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936A76E-46E0-D561-4F0A-831049D0F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62" b="33559"/>
          <a:stretch/>
        </p:blipFill>
        <p:spPr bwMode="auto">
          <a:xfrm>
            <a:off x="2635187" y="2979230"/>
            <a:ext cx="6704613" cy="31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74B97CF-5412-9DCA-9807-5C62A7D62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1"/>
          <a:stretch/>
        </p:blipFill>
        <p:spPr bwMode="auto">
          <a:xfrm>
            <a:off x="2646549" y="2979967"/>
            <a:ext cx="6681888" cy="312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7AE9154-D224-6DDC-D90F-4A6AE15E3472}"/>
              </a:ext>
            </a:extLst>
          </p:cNvPr>
          <p:cNvSpPr txBox="1"/>
          <p:nvPr/>
        </p:nvSpPr>
        <p:spPr>
          <a:xfrm>
            <a:off x="2829236" y="2840729"/>
            <a:ext cx="142932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Imagem original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A3FA1F-71F3-DB3C-6EAC-36B3BB53D3A6}"/>
              </a:ext>
            </a:extLst>
          </p:cNvPr>
          <p:cNvSpPr txBox="1"/>
          <p:nvPr/>
        </p:nvSpPr>
        <p:spPr>
          <a:xfrm>
            <a:off x="6155037" y="2842888"/>
            <a:ext cx="205740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Máscara de segmentação</a:t>
            </a:r>
          </a:p>
        </p:txBody>
      </p:sp>
    </p:spTree>
    <p:extLst>
      <p:ext uri="{BB962C8B-B14F-4D97-AF65-F5344CB8AC3E}">
        <p14:creationId xmlns:p14="http://schemas.microsoft.com/office/powerpoint/2010/main" val="14741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et">
            <a:extLst>
              <a:ext uri="{FF2B5EF4-FFF2-40B4-BE49-F238E27FC236}">
                <a16:creationId xmlns:a16="http://schemas.microsoft.com/office/drawing/2014/main" id="{FF119B48-F393-33A9-891A-B036FE27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311" y="2875742"/>
            <a:ext cx="5309377" cy="346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C3821A-4945-11E2-90B2-F34799CB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C96BB-D3E5-7273-35D4-2521838B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41913"/>
            <a:ext cx="10357666" cy="4792188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A arquitetura </a:t>
            </a:r>
            <a:r>
              <a:rPr lang="pt-BR" b="1" dirty="0" err="1"/>
              <a:t>U-Net</a:t>
            </a:r>
            <a:r>
              <a:rPr lang="pt-BR" dirty="0"/>
              <a:t> foi utilizada nesse trabalho, sendo essa bastante utilizada em tarefas de segmentação semântica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7D6BF3-7766-D4BF-183D-19AAC946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7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E95850-B019-219E-D77E-BC398002407B}"/>
              </a:ext>
            </a:extLst>
          </p:cNvPr>
          <p:cNvSpPr/>
          <p:nvPr/>
        </p:nvSpPr>
        <p:spPr>
          <a:xfrm>
            <a:off x="1852551" y="2875742"/>
            <a:ext cx="3871355" cy="3466300"/>
          </a:xfrm>
          <a:custGeom>
            <a:avLst/>
            <a:gdLst>
              <a:gd name="connsiteX0" fmla="*/ 0 w 3871355"/>
              <a:gd name="connsiteY0" fmla="*/ 0 h 3466300"/>
              <a:gd name="connsiteX1" fmla="*/ 630478 w 3871355"/>
              <a:gd name="connsiteY1" fmla="*/ 0 h 3466300"/>
              <a:gd name="connsiteX2" fmla="*/ 1183529 w 3871355"/>
              <a:gd name="connsiteY2" fmla="*/ 0 h 3466300"/>
              <a:gd name="connsiteX3" fmla="*/ 1659152 w 3871355"/>
              <a:gd name="connsiteY3" fmla="*/ 0 h 3466300"/>
              <a:gd name="connsiteX4" fmla="*/ 2212203 w 3871355"/>
              <a:gd name="connsiteY4" fmla="*/ 0 h 3466300"/>
              <a:gd name="connsiteX5" fmla="*/ 2842681 w 3871355"/>
              <a:gd name="connsiteY5" fmla="*/ 0 h 3466300"/>
              <a:gd name="connsiteX6" fmla="*/ 3318304 w 3871355"/>
              <a:gd name="connsiteY6" fmla="*/ 0 h 3466300"/>
              <a:gd name="connsiteX7" fmla="*/ 3871355 w 3871355"/>
              <a:gd name="connsiteY7" fmla="*/ 0 h 3466300"/>
              <a:gd name="connsiteX8" fmla="*/ 3871355 w 3871355"/>
              <a:gd name="connsiteY8" fmla="*/ 577717 h 3466300"/>
              <a:gd name="connsiteX9" fmla="*/ 3871355 w 3871355"/>
              <a:gd name="connsiteY9" fmla="*/ 1120770 h 3466300"/>
              <a:gd name="connsiteX10" fmla="*/ 3871355 w 3871355"/>
              <a:gd name="connsiteY10" fmla="*/ 1733150 h 3466300"/>
              <a:gd name="connsiteX11" fmla="*/ 3871355 w 3871355"/>
              <a:gd name="connsiteY11" fmla="*/ 2276204 h 3466300"/>
              <a:gd name="connsiteX12" fmla="*/ 3871355 w 3871355"/>
              <a:gd name="connsiteY12" fmla="*/ 2819257 h 3466300"/>
              <a:gd name="connsiteX13" fmla="*/ 3871355 w 3871355"/>
              <a:gd name="connsiteY13" fmla="*/ 3466300 h 3466300"/>
              <a:gd name="connsiteX14" fmla="*/ 3357018 w 3871355"/>
              <a:gd name="connsiteY14" fmla="*/ 3466300 h 3466300"/>
              <a:gd name="connsiteX15" fmla="*/ 2765254 w 3871355"/>
              <a:gd name="connsiteY15" fmla="*/ 3466300 h 3466300"/>
              <a:gd name="connsiteX16" fmla="*/ 2134776 w 3871355"/>
              <a:gd name="connsiteY16" fmla="*/ 3466300 h 3466300"/>
              <a:gd name="connsiteX17" fmla="*/ 1543011 w 3871355"/>
              <a:gd name="connsiteY17" fmla="*/ 3466300 h 3466300"/>
              <a:gd name="connsiteX18" fmla="*/ 989961 w 3871355"/>
              <a:gd name="connsiteY18" fmla="*/ 3466300 h 3466300"/>
              <a:gd name="connsiteX19" fmla="*/ 553051 w 3871355"/>
              <a:gd name="connsiteY19" fmla="*/ 3466300 h 3466300"/>
              <a:gd name="connsiteX20" fmla="*/ 0 w 3871355"/>
              <a:gd name="connsiteY20" fmla="*/ 3466300 h 3466300"/>
              <a:gd name="connsiteX21" fmla="*/ 0 w 3871355"/>
              <a:gd name="connsiteY21" fmla="*/ 2819257 h 3466300"/>
              <a:gd name="connsiteX22" fmla="*/ 0 w 3871355"/>
              <a:gd name="connsiteY22" fmla="*/ 2172215 h 3466300"/>
              <a:gd name="connsiteX23" fmla="*/ 0 w 3871355"/>
              <a:gd name="connsiteY23" fmla="*/ 1663824 h 3466300"/>
              <a:gd name="connsiteX24" fmla="*/ 0 w 3871355"/>
              <a:gd name="connsiteY24" fmla="*/ 1051444 h 3466300"/>
              <a:gd name="connsiteX25" fmla="*/ 0 w 3871355"/>
              <a:gd name="connsiteY25" fmla="*/ 0 h 346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871355" h="3466300" extrusionOk="0">
                <a:moveTo>
                  <a:pt x="0" y="0"/>
                </a:moveTo>
                <a:cubicBezTo>
                  <a:pt x="188787" y="-12237"/>
                  <a:pt x="357126" y="6703"/>
                  <a:pt x="630478" y="0"/>
                </a:cubicBezTo>
                <a:cubicBezTo>
                  <a:pt x="903830" y="-6703"/>
                  <a:pt x="982146" y="34324"/>
                  <a:pt x="1183529" y="0"/>
                </a:cubicBezTo>
                <a:cubicBezTo>
                  <a:pt x="1384912" y="-34324"/>
                  <a:pt x="1480793" y="26525"/>
                  <a:pt x="1659152" y="0"/>
                </a:cubicBezTo>
                <a:cubicBezTo>
                  <a:pt x="1837511" y="-26525"/>
                  <a:pt x="1948851" y="32248"/>
                  <a:pt x="2212203" y="0"/>
                </a:cubicBezTo>
                <a:cubicBezTo>
                  <a:pt x="2475555" y="-32248"/>
                  <a:pt x="2589028" y="21725"/>
                  <a:pt x="2842681" y="0"/>
                </a:cubicBezTo>
                <a:cubicBezTo>
                  <a:pt x="3096334" y="-21725"/>
                  <a:pt x="3162289" y="15103"/>
                  <a:pt x="3318304" y="0"/>
                </a:cubicBezTo>
                <a:cubicBezTo>
                  <a:pt x="3474319" y="-15103"/>
                  <a:pt x="3721464" y="47315"/>
                  <a:pt x="3871355" y="0"/>
                </a:cubicBezTo>
                <a:cubicBezTo>
                  <a:pt x="3873558" y="280124"/>
                  <a:pt x="3870748" y="402538"/>
                  <a:pt x="3871355" y="577717"/>
                </a:cubicBezTo>
                <a:cubicBezTo>
                  <a:pt x="3871962" y="752896"/>
                  <a:pt x="3833080" y="963044"/>
                  <a:pt x="3871355" y="1120770"/>
                </a:cubicBezTo>
                <a:cubicBezTo>
                  <a:pt x="3909630" y="1278496"/>
                  <a:pt x="3843335" y="1510398"/>
                  <a:pt x="3871355" y="1733150"/>
                </a:cubicBezTo>
                <a:cubicBezTo>
                  <a:pt x="3899375" y="1955902"/>
                  <a:pt x="3864393" y="2096052"/>
                  <a:pt x="3871355" y="2276204"/>
                </a:cubicBezTo>
                <a:cubicBezTo>
                  <a:pt x="3878317" y="2456356"/>
                  <a:pt x="3845555" y="2566721"/>
                  <a:pt x="3871355" y="2819257"/>
                </a:cubicBezTo>
                <a:cubicBezTo>
                  <a:pt x="3897155" y="3071793"/>
                  <a:pt x="3797463" y="3167631"/>
                  <a:pt x="3871355" y="3466300"/>
                </a:cubicBezTo>
                <a:cubicBezTo>
                  <a:pt x="3628313" y="3504084"/>
                  <a:pt x="3555660" y="3431532"/>
                  <a:pt x="3357018" y="3466300"/>
                </a:cubicBezTo>
                <a:cubicBezTo>
                  <a:pt x="3158376" y="3501068"/>
                  <a:pt x="2930245" y="3456915"/>
                  <a:pt x="2765254" y="3466300"/>
                </a:cubicBezTo>
                <a:cubicBezTo>
                  <a:pt x="2600263" y="3475685"/>
                  <a:pt x="2436765" y="3410097"/>
                  <a:pt x="2134776" y="3466300"/>
                </a:cubicBezTo>
                <a:cubicBezTo>
                  <a:pt x="1832787" y="3522503"/>
                  <a:pt x="1808582" y="3396593"/>
                  <a:pt x="1543011" y="3466300"/>
                </a:cubicBezTo>
                <a:cubicBezTo>
                  <a:pt x="1277440" y="3536007"/>
                  <a:pt x="1172828" y="3460833"/>
                  <a:pt x="989961" y="3466300"/>
                </a:cubicBezTo>
                <a:cubicBezTo>
                  <a:pt x="807094" y="3471767"/>
                  <a:pt x="737641" y="3461873"/>
                  <a:pt x="553051" y="3466300"/>
                </a:cubicBezTo>
                <a:cubicBezTo>
                  <a:pt x="368461" y="3470727"/>
                  <a:pt x="263307" y="3438418"/>
                  <a:pt x="0" y="3466300"/>
                </a:cubicBezTo>
                <a:cubicBezTo>
                  <a:pt x="-59750" y="3245327"/>
                  <a:pt x="10604" y="2952212"/>
                  <a:pt x="0" y="2819257"/>
                </a:cubicBezTo>
                <a:cubicBezTo>
                  <a:pt x="-10604" y="2686302"/>
                  <a:pt x="37050" y="2470238"/>
                  <a:pt x="0" y="2172215"/>
                </a:cubicBezTo>
                <a:cubicBezTo>
                  <a:pt x="-37050" y="1874192"/>
                  <a:pt x="40754" y="1835702"/>
                  <a:pt x="0" y="1663824"/>
                </a:cubicBezTo>
                <a:cubicBezTo>
                  <a:pt x="-40754" y="1491946"/>
                  <a:pt x="71160" y="1343216"/>
                  <a:pt x="0" y="1051444"/>
                </a:cubicBezTo>
                <a:cubicBezTo>
                  <a:pt x="-71160" y="759672"/>
                  <a:pt x="88966" y="30355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000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EE7F68C-EEAF-761A-6538-2340F44867B5}"/>
              </a:ext>
            </a:extLst>
          </p:cNvPr>
          <p:cNvSpPr/>
          <p:nvPr/>
        </p:nvSpPr>
        <p:spPr>
          <a:xfrm>
            <a:off x="5723906" y="2875742"/>
            <a:ext cx="3871355" cy="3466300"/>
          </a:xfrm>
          <a:custGeom>
            <a:avLst/>
            <a:gdLst>
              <a:gd name="connsiteX0" fmla="*/ 0 w 3871355"/>
              <a:gd name="connsiteY0" fmla="*/ 0 h 3466300"/>
              <a:gd name="connsiteX1" fmla="*/ 630478 w 3871355"/>
              <a:gd name="connsiteY1" fmla="*/ 0 h 3466300"/>
              <a:gd name="connsiteX2" fmla="*/ 1183529 w 3871355"/>
              <a:gd name="connsiteY2" fmla="*/ 0 h 3466300"/>
              <a:gd name="connsiteX3" fmla="*/ 1659152 w 3871355"/>
              <a:gd name="connsiteY3" fmla="*/ 0 h 3466300"/>
              <a:gd name="connsiteX4" fmla="*/ 2212203 w 3871355"/>
              <a:gd name="connsiteY4" fmla="*/ 0 h 3466300"/>
              <a:gd name="connsiteX5" fmla="*/ 2842681 w 3871355"/>
              <a:gd name="connsiteY5" fmla="*/ 0 h 3466300"/>
              <a:gd name="connsiteX6" fmla="*/ 3318304 w 3871355"/>
              <a:gd name="connsiteY6" fmla="*/ 0 h 3466300"/>
              <a:gd name="connsiteX7" fmla="*/ 3871355 w 3871355"/>
              <a:gd name="connsiteY7" fmla="*/ 0 h 3466300"/>
              <a:gd name="connsiteX8" fmla="*/ 3871355 w 3871355"/>
              <a:gd name="connsiteY8" fmla="*/ 577717 h 3466300"/>
              <a:gd name="connsiteX9" fmla="*/ 3871355 w 3871355"/>
              <a:gd name="connsiteY9" fmla="*/ 1120770 h 3466300"/>
              <a:gd name="connsiteX10" fmla="*/ 3871355 w 3871355"/>
              <a:gd name="connsiteY10" fmla="*/ 1733150 h 3466300"/>
              <a:gd name="connsiteX11" fmla="*/ 3871355 w 3871355"/>
              <a:gd name="connsiteY11" fmla="*/ 2276204 h 3466300"/>
              <a:gd name="connsiteX12" fmla="*/ 3871355 w 3871355"/>
              <a:gd name="connsiteY12" fmla="*/ 2819257 h 3466300"/>
              <a:gd name="connsiteX13" fmla="*/ 3871355 w 3871355"/>
              <a:gd name="connsiteY13" fmla="*/ 3466300 h 3466300"/>
              <a:gd name="connsiteX14" fmla="*/ 3357018 w 3871355"/>
              <a:gd name="connsiteY14" fmla="*/ 3466300 h 3466300"/>
              <a:gd name="connsiteX15" fmla="*/ 2765254 w 3871355"/>
              <a:gd name="connsiteY15" fmla="*/ 3466300 h 3466300"/>
              <a:gd name="connsiteX16" fmla="*/ 2134776 w 3871355"/>
              <a:gd name="connsiteY16" fmla="*/ 3466300 h 3466300"/>
              <a:gd name="connsiteX17" fmla="*/ 1543011 w 3871355"/>
              <a:gd name="connsiteY17" fmla="*/ 3466300 h 3466300"/>
              <a:gd name="connsiteX18" fmla="*/ 989961 w 3871355"/>
              <a:gd name="connsiteY18" fmla="*/ 3466300 h 3466300"/>
              <a:gd name="connsiteX19" fmla="*/ 553051 w 3871355"/>
              <a:gd name="connsiteY19" fmla="*/ 3466300 h 3466300"/>
              <a:gd name="connsiteX20" fmla="*/ 0 w 3871355"/>
              <a:gd name="connsiteY20" fmla="*/ 3466300 h 3466300"/>
              <a:gd name="connsiteX21" fmla="*/ 0 w 3871355"/>
              <a:gd name="connsiteY21" fmla="*/ 2819257 h 3466300"/>
              <a:gd name="connsiteX22" fmla="*/ 0 w 3871355"/>
              <a:gd name="connsiteY22" fmla="*/ 2172215 h 3466300"/>
              <a:gd name="connsiteX23" fmla="*/ 0 w 3871355"/>
              <a:gd name="connsiteY23" fmla="*/ 1663824 h 3466300"/>
              <a:gd name="connsiteX24" fmla="*/ 0 w 3871355"/>
              <a:gd name="connsiteY24" fmla="*/ 1051444 h 3466300"/>
              <a:gd name="connsiteX25" fmla="*/ 0 w 3871355"/>
              <a:gd name="connsiteY25" fmla="*/ 0 h 346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871355" h="3466300" extrusionOk="0">
                <a:moveTo>
                  <a:pt x="0" y="0"/>
                </a:moveTo>
                <a:cubicBezTo>
                  <a:pt x="188787" y="-12237"/>
                  <a:pt x="357126" y="6703"/>
                  <a:pt x="630478" y="0"/>
                </a:cubicBezTo>
                <a:cubicBezTo>
                  <a:pt x="903830" y="-6703"/>
                  <a:pt x="982146" y="34324"/>
                  <a:pt x="1183529" y="0"/>
                </a:cubicBezTo>
                <a:cubicBezTo>
                  <a:pt x="1384912" y="-34324"/>
                  <a:pt x="1480793" y="26525"/>
                  <a:pt x="1659152" y="0"/>
                </a:cubicBezTo>
                <a:cubicBezTo>
                  <a:pt x="1837511" y="-26525"/>
                  <a:pt x="1948851" y="32248"/>
                  <a:pt x="2212203" y="0"/>
                </a:cubicBezTo>
                <a:cubicBezTo>
                  <a:pt x="2475555" y="-32248"/>
                  <a:pt x="2589028" y="21725"/>
                  <a:pt x="2842681" y="0"/>
                </a:cubicBezTo>
                <a:cubicBezTo>
                  <a:pt x="3096334" y="-21725"/>
                  <a:pt x="3162289" y="15103"/>
                  <a:pt x="3318304" y="0"/>
                </a:cubicBezTo>
                <a:cubicBezTo>
                  <a:pt x="3474319" y="-15103"/>
                  <a:pt x="3721464" y="47315"/>
                  <a:pt x="3871355" y="0"/>
                </a:cubicBezTo>
                <a:cubicBezTo>
                  <a:pt x="3873558" y="280124"/>
                  <a:pt x="3870748" y="402538"/>
                  <a:pt x="3871355" y="577717"/>
                </a:cubicBezTo>
                <a:cubicBezTo>
                  <a:pt x="3871962" y="752896"/>
                  <a:pt x="3833080" y="963044"/>
                  <a:pt x="3871355" y="1120770"/>
                </a:cubicBezTo>
                <a:cubicBezTo>
                  <a:pt x="3909630" y="1278496"/>
                  <a:pt x="3843335" y="1510398"/>
                  <a:pt x="3871355" y="1733150"/>
                </a:cubicBezTo>
                <a:cubicBezTo>
                  <a:pt x="3899375" y="1955902"/>
                  <a:pt x="3864393" y="2096052"/>
                  <a:pt x="3871355" y="2276204"/>
                </a:cubicBezTo>
                <a:cubicBezTo>
                  <a:pt x="3878317" y="2456356"/>
                  <a:pt x="3845555" y="2566721"/>
                  <a:pt x="3871355" y="2819257"/>
                </a:cubicBezTo>
                <a:cubicBezTo>
                  <a:pt x="3897155" y="3071793"/>
                  <a:pt x="3797463" y="3167631"/>
                  <a:pt x="3871355" y="3466300"/>
                </a:cubicBezTo>
                <a:cubicBezTo>
                  <a:pt x="3628313" y="3504084"/>
                  <a:pt x="3555660" y="3431532"/>
                  <a:pt x="3357018" y="3466300"/>
                </a:cubicBezTo>
                <a:cubicBezTo>
                  <a:pt x="3158376" y="3501068"/>
                  <a:pt x="2930245" y="3456915"/>
                  <a:pt x="2765254" y="3466300"/>
                </a:cubicBezTo>
                <a:cubicBezTo>
                  <a:pt x="2600263" y="3475685"/>
                  <a:pt x="2436765" y="3410097"/>
                  <a:pt x="2134776" y="3466300"/>
                </a:cubicBezTo>
                <a:cubicBezTo>
                  <a:pt x="1832787" y="3522503"/>
                  <a:pt x="1808582" y="3396593"/>
                  <a:pt x="1543011" y="3466300"/>
                </a:cubicBezTo>
                <a:cubicBezTo>
                  <a:pt x="1277440" y="3536007"/>
                  <a:pt x="1172828" y="3460833"/>
                  <a:pt x="989961" y="3466300"/>
                </a:cubicBezTo>
                <a:cubicBezTo>
                  <a:pt x="807094" y="3471767"/>
                  <a:pt x="737641" y="3461873"/>
                  <a:pt x="553051" y="3466300"/>
                </a:cubicBezTo>
                <a:cubicBezTo>
                  <a:pt x="368461" y="3470727"/>
                  <a:pt x="263307" y="3438418"/>
                  <a:pt x="0" y="3466300"/>
                </a:cubicBezTo>
                <a:cubicBezTo>
                  <a:pt x="-59750" y="3245327"/>
                  <a:pt x="10604" y="2952212"/>
                  <a:pt x="0" y="2819257"/>
                </a:cubicBezTo>
                <a:cubicBezTo>
                  <a:pt x="-10604" y="2686302"/>
                  <a:pt x="37050" y="2470238"/>
                  <a:pt x="0" y="2172215"/>
                </a:cubicBezTo>
                <a:cubicBezTo>
                  <a:pt x="-37050" y="1874192"/>
                  <a:pt x="40754" y="1835702"/>
                  <a:pt x="0" y="1663824"/>
                </a:cubicBezTo>
                <a:cubicBezTo>
                  <a:pt x="-40754" y="1491946"/>
                  <a:pt x="71160" y="1343216"/>
                  <a:pt x="0" y="1051444"/>
                </a:cubicBezTo>
                <a:cubicBezTo>
                  <a:pt x="-71160" y="759672"/>
                  <a:pt x="88966" y="3035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A9E3FC-DA3F-FDF1-F83C-F024CA3076B1}"/>
              </a:ext>
            </a:extLst>
          </p:cNvPr>
          <p:cNvSpPr txBox="1"/>
          <p:nvPr/>
        </p:nvSpPr>
        <p:spPr>
          <a:xfrm>
            <a:off x="1983179" y="2908835"/>
            <a:ext cx="145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C00000"/>
                </a:solidFill>
              </a:rPr>
              <a:t>Encoder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AB57A0-D890-C25A-0F04-4244C36E8E69}"/>
              </a:ext>
            </a:extLst>
          </p:cNvPr>
          <p:cNvSpPr txBox="1"/>
          <p:nvPr/>
        </p:nvSpPr>
        <p:spPr>
          <a:xfrm>
            <a:off x="8443909" y="2908835"/>
            <a:ext cx="145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1"/>
                </a:solidFill>
              </a:rPr>
              <a:t>Decoder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3821A-4945-11E2-90B2-F34799CB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C96BB-D3E5-7273-35D4-2521838B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53787"/>
            <a:ext cx="5287338" cy="4780313"/>
          </a:xfrm>
        </p:spPr>
        <p:txBody>
          <a:bodyPr>
            <a:normAutofit fontScale="92500" lnSpcReduction="20000"/>
          </a:bodyPr>
          <a:lstStyle/>
          <a:p>
            <a:endParaRPr lang="pt-BR" dirty="0"/>
          </a:p>
          <a:p>
            <a:r>
              <a:rPr lang="pt-BR" dirty="0"/>
              <a:t>Durante o treinamento, analisando a perda nos conjuntos de treinamento e validação ao longo das épocas, foi observado o </a:t>
            </a:r>
            <a:r>
              <a:rPr lang="pt-BR" b="1" dirty="0" err="1"/>
              <a:t>overfitting</a:t>
            </a:r>
            <a:r>
              <a:rPr lang="pt-BR" dirty="0"/>
              <a:t> do modelo. Para corrigir isso:</a:t>
            </a:r>
          </a:p>
          <a:p>
            <a:pPr lvl="1"/>
            <a:r>
              <a:rPr lang="pt-BR" dirty="0"/>
              <a:t>O número de amostras às quais o modelo era exposto foi aumentado (com data </a:t>
            </a:r>
            <a:r>
              <a:rPr lang="pt-BR" dirty="0" err="1"/>
              <a:t>augmentation</a:t>
            </a:r>
            <a:r>
              <a:rPr lang="pt-BR" dirty="0"/>
              <a:t>);</a:t>
            </a:r>
          </a:p>
          <a:p>
            <a:pPr lvl="1"/>
            <a:r>
              <a:rPr lang="pt-BR" dirty="0"/>
              <a:t> Implementação do Early </a:t>
            </a:r>
            <a:r>
              <a:rPr lang="pt-BR" dirty="0" err="1"/>
              <a:t>Stopping</a:t>
            </a:r>
            <a:r>
              <a:rPr lang="pt-BR" dirty="0"/>
              <a:t>.</a:t>
            </a:r>
          </a:p>
          <a:p>
            <a:r>
              <a:rPr lang="pt-BR" dirty="0"/>
              <a:t>Também foi verificada a dificuldade na convergência do modelo, o que foi corrigido com a </a:t>
            </a:r>
            <a:r>
              <a:rPr lang="pt-BR" b="1" dirty="0"/>
              <a:t>diminuição da taxa de aprendizagem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7D6BF3-7766-D4BF-183D-19AAC946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8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A1540F-F3ED-CEA4-ECCA-D6FC806C5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7" t="9657" r="72385" b="39326"/>
          <a:stretch/>
        </p:blipFill>
        <p:spPr>
          <a:xfrm>
            <a:off x="6728672" y="1803575"/>
            <a:ext cx="1626867" cy="14384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2E3667E-47D6-C611-C709-0672B43C4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2" t="11991" r="39547" b="39854"/>
          <a:stretch/>
        </p:blipFill>
        <p:spPr>
          <a:xfrm>
            <a:off x="8711652" y="2487175"/>
            <a:ext cx="1822001" cy="139932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7B03A83-EDDF-A7F0-C3C9-7DFFBA283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0" t="9133" r="6019" b="38930"/>
          <a:stretch/>
        </p:blipFill>
        <p:spPr>
          <a:xfrm>
            <a:off x="7448154" y="4167790"/>
            <a:ext cx="1812897" cy="14384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F8B4E69-E0B0-39A5-0F5F-195CC68D7983}"/>
              </a:ext>
            </a:extLst>
          </p:cNvPr>
          <p:cNvSpPr txBox="1"/>
          <p:nvPr/>
        </p:nvSpPr>
        <p:spPr>
          <a:xfrm>
            <a:off x="6728671" y="3288507"/>
            <a:ext cx="18324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 err="1">
                <a:solidFill>
                  <a:srgbClr val="C00000"/>
                </a:solidFill>
              </a:rPr>
              <a:t>Underfitting</a:t>
            </a:r>
            <a:endParaRPr lang="pt-BR" sz="1200" dirty="0">
              <a:solidFill>
                <a:srgbClr val="C0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8D4C6B-AAE1-9307-02AD-B1351C49434B}"/>
              </a:ext>
            </a:extLst>
          </p:cNvPr>
          <p:cNvSpPr txBox="1"/>
          <p:nvPr/>
        </p:nvSpPr>
        <p:spPr>
          <a:xfrm>
            <a:off x="7448154" y="5613592"/>
            <a:ext cx="18324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 err="1">
                <a:solidFill>
                  <a:srgbClr val="C00000"/>
                </a:solidFill>
              </a:rPr>
              <a:t>Overfitting</a:t>
            </a:r>
            <a:endParaRPr lang="pt-BR" sz="1200" dirty="0">
              <a:solidFill>
                <a:srgbClr val="C0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883180A-B78C-A308-ED1E-C628E1DB16CA}"/>
              </a:ext>
            </a:extLst>
          </p:cNvPr>
          <p:cNvSpPr txBox="1"/>
          <p:nvPr/>
        </p:nvSpPr>
        <p:spPr>
          <a:xfrm>
            <a:off x="8701154" y="3944980"/>
            <a:ext cx="183249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2"/>
                </a:solidFill>
              </a:rPr>
              <a:t>| </a:t>
            </a:r>
            <a:r>
              <a:rPr lang="pt-BR" sz="1200" dirty="0">
                <a:solidFill>
                  <a:schemeClr val="accent1"/>
                </a:solidFill>
              </a:rPr>
              <a:t>Bom ajuste</a:t>
            </a:r>
          </a:p>
        </p:txBody>
      </p:sp>
    </p:spTree>
    <p:extLst>
      <p:ext uri="{BB962C8B-B14F-4D97-AF65-F5344CB8AC3E}">
        <p14:creationId xmlns:p14="http://schemas.microsoft.com/office/powerpoint/2010/main" val="381946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3821A-4945-11E2-90B2-F34799CB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b="1" dirty="0">
                <a:solidFill>
                  <a:schemeClr val="accent2"/>
                </a:solidFill>
              </a:rPr>
              <a:t>|</a:t>
            </a:r>
            <a:r>
              <a:rPr lang="pt-BR" dirty="0"/>
              <a:t>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C96BB-D3E5-7273-35D4-2521838B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1341913"/>
            <a:ext cx="10357666" cy="4792188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Métricas avaliadas: </a:t>
            </a:r>
            <a:r>
              <a:rPr lang="pt-BR" b="1" dirty="0"/>
              <a:t>Acurácia de pixel </a:t>
            </a:r>
            <a:r>
              <a:rPr lang="pt-BR" dirty="0"/>
              <a:t>e </a:t>
            </a:r>
            <a:r>
              <a:rPr lang="pt-BR" b="1" dirty="0"/>
              <a:t>Coeficiente de </a:t>
            </a:r>
            <a:r>
              <a:rPr lang="pt-BR" b="1" dirty="0" err="1"/>
              <a:t>Dice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B9C118-AA21-A008-E1FD-0C482D4D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D8EF64-54C1-EB1F-7418-A4DC70E7E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54"/>
          <a:stretch/>
        </p:blipFill>
        <p:spPr bwMode="auto">
          <a:xfrm>
            <a:off x="3524589" y="2708415"/>
            <a:ext cx="5142821" cy="363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40BB2F7-632F-42DB-BD00-063C02DBB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6" b="33785"/>
          <a:stretch/>
        </p:blipFill>
        <p:spPr bwMode="auto">
          <a:xfrm>
            <a:off x="3524588" y="2782068"/>
            <a:ext cx="5142821" cy="355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08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eniceBeachVTI">
  <a:themeElements>
    <a:clrScheme name="AnalogousFromRegularSeed_2SEEDS">
      <a:dk1>
        <a:srgbClr val="000000"/>
      </a:dk1>
      <a:lt1>
        <a:srgbClr val="FFFFFF"/>
      </a:lt1>
      <a:dk2>
        <a:srgbClr val="28311B"/>
      </a:dk2>
      <a:lt2>
        <a:srgbClr val="F1F0F3"/>
      </a:lt2>
      <a:accent1>
        <a:srgbClr val="7EAF30"/>
      </a:accent1>
      <a:accent2>
        <a:srgbClr val="A8A539"/>
      </a:accent2>
      <a:accent3>
        <a:srgbClr val="55B63D"/>
      </a:accent3>
      <a:accent4>
        <a:srgbClr val="33A5B9"/>
      </a:accent4>
      <a:accent5>
        <a:srgbClr val="457FCB"/>
      </a:accent5>
      <a:accent6>
        <a:srgbClr val="4C4EC2"/>
      </a:accent6>
      <a:hlink>
        <a:srgbClr val="713FBF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429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Avenir Next LT Pro Light</vt:lpstr>
      <vt:lpstr>Calibri</vt:lpstr>
      <vt:lpstr>VeniceBeachVTI</vt:lpstr>
      <vt:lpstr>Segmentação de área de inundações </vt:lpstr>
      <vt:lpstr>| problema</vt:lpstr>
      <vt:lpstr>| problema</vt:lpstr>
      <vt:lpstr>| PROPOSTA</vt:lpstr>
      <vt:lpstr>| conjunto de dados</vt:lpstr>
      <vt:lpstr>| preparação dos dados</vt:lpstr>
      <vt:lpstr>| treinamento</vt:lpstr>
      <vt:lpstr>| treinamento</vt:lpstr>
      <vt:lpstr>| resultados</vt:lpstr>
      <vt:lpstr>| resultados</vt:lpstr>
      <vt:lpstr>| conclusões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Segmentação de área de inundações </dc:title>
  <dc:creator>Lucas Diniz</dc:creator>
  <cp:lastModifiedBy>Lucas Diniz</cp:lastModifiedBy>
  <cp:revision>10</cp:revision>
  <dcterms:created xsi:type="dcterms:W3CDTF">2023-11-07T12:21:32Z</dcterms:created>
  <dcterms:modified xsi:type="dcterms:W3CDTF">2023-11-10T11:12:21Z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